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32399288" cy="38879463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204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FE66C-B3B1-4B7B-8DB3-B2F02C2F65D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143000"/>
            <a:ext cx="2571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019AB-F9F6-4C5A-B047-61309E5F083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79724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1pPr>
    <a:lvl2pPr marL="1710240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2pPr>
    <a:lvl3pPr marL="3420481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3pPr>
    <a:lvl4pPr marL="5130725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4pPr>
    <a:lvl5pPr marL="6840966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5pPr>
    <a:lvl6pPr marL="8551206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6pPr>
    <a:lvl7pPr marL="10261447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7pPr>
    <a:lvl8pPr marL="11971691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8pPr>
    <a:lvl9pPr marL="13681931" algn="l" defTabSz="3420481" rtl="0" eaLnBrk="1" latinLnBrk="0" hangingPunct="1">
      <a:defRPr sz="44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3019AB-F9F6-4C5A-B047-61309E5F083F}" type="slidenum">
              <a:rPr lang="es-CR" smtClean="0"/>
              <a:t>4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19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3019AB-F9F6-4C5A-B047-61309E5F083F}" type="slidenum">
              <a:rPr lang="es-CR" smtClean="0"/>
              <a:t>6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773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143125" y="1143000"/>
            <a:ext cx="25717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3019AB-F9F6-4C5A-B047-61309E5F083F}" type="slidenum">
              <a:rPr lang="es-CR" smtClean="0"/>
              <a:t>8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0084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362915"/>
            <a:ext cx="27539395" cy="13535813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0420721"/>
            <a:ext cx="24299466" cy="938686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335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184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069971"/>
            <a:ext cx="6986096" cy="3294854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069971"/>
            <a:ext cx="20553298" cy="3294854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196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9660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9692877"/>
            <a:ext cx="27944386" cy="16172774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6018652"/>
            <a:ext cx="27944386" cy="850488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361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0349857"/>
            <a:ext cx="13769697" cy="246686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0349857"/>
            <a:ext cx="13769697" cy="2466866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3212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069980"/>
            <a:ext cx="27944386" cy="75148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9530871"/>
            <a:ext cx="13706415" cy="467093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4201804"/>
            <a:ext cx="13706415" cy="20888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9530871"/>
            <a:ext cx="13773917" cy="467093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4201804"/>
            <a:ext cx="13773917" cy="20888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97901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37749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8757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591964"/>
            <a:ext cx="10449614" cy="9071875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597931"/>
            <a:ext cx="16402140" cy="27629618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663839"/>
            <a:ext cx="10449614" cy="2160870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849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591964"/>
            <a:ext cx="10449614" cy="9071875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597931"/>
            <a:ext cx="16402140" cy="27629618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663839"/>
            <a:ext cx="10449614" cy="2160870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3895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069980"/>
            <a:ext cx="27944386" cy="7514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0349857"/>
            <a:ext cx="27944386" cy="24668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6035511"/>
            <a:ext cx="7289840" cy="20699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3865A-2B49-47E9-99B0-685EAF75D6BC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6035511"/>
            <a:ext cx="10934760" cy="20699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6035511"/>
            <a:ext cx="7289840" cy="20699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285A2-20CD-4494-BE09-616AEC2FA2E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1904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13000">
              <a:srgbClr val="A9BEE4"/>
            </a:gs>
            <a:gs pos="23199">
              <a:srgbClr val="DEE6F4"/>
            </a:gs>
            <a:gs pos="32000">
              <a:srgbClr val="B2C6E7"/>
            </a:gs>
            <a:gs pos="34980">
              <a:srgbClr val="BBCCE9"/>
            </a:gs>
            <a:gs pos="41960">
              <a:srgbClr val="CBD8EE"/>
            </a:gs>
            <a:gs pos="91500">
              <a:srgbClr val="B9CBE9"/>
            </a:gs>
            <a:gs pos="95750">
              <a:srgbClr val="C0D0EB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Google Shape;1033;p1" descr="58 ideas de Fondos médicos | concepto de innovacion, medicos, innovac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1"/>
            <a:ext cx="32399287" cy="38879462"/>
          </a:xfrm>
          <a:prstGeom prst="rect">
            <a:avLst/>
          </a:prstGeom>
          <a:noFill/>
          <a:ln>
            <a:noFill/>
          </a:ln>
        </p:spPr>
      </p:pic>
      <p:sp>
        <p:nvSpPr>
          <p:cNvPr id="1034" name="Google Shape;1034;p1"/>
          <p:cNvSpPr txBox="1"/>
          <p:nvPr/>
        </p:nvSpPr>
        <p:spPr>
          <a:xfrm>
            <a:off x="5624825" y="10566400"/>
            <a:ext cx="20740500" cy="15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25000" b="0" i="0" u="none" strike="noStrike" cap="none">
                <a:solidFill>
                  <a:schemeClr val="dk1"/>
                </a:solidFill>
                <a:latin typeface="Lustria"/>
                <a:ea typeface="Lustria"/>
                <a:cs typeface="Lustria"/>
                <a:sym typeface="Lustria"/>
              </a:rPr>
              <a:t>Asociación Costarricense De Médicos Fisiatras</a:t>
            </a:r>
            <a:endParaRPr sz="25000" b="0" i="0" u="none" strike="noStrike" cap="none">
              <a:solidFill>
                <a:schemeClr val="dk1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  <p:pic>
        <p:nvPicPr>
          <p:cNvPr id="1035" name="Google Shape;103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D8F1EE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1"/>
          <p:cNvSpPr txBox="1"/>
          <p:nvPr/>
        </p:nvSpPr>
        <p:spPr>
          <a:xfrm>
            <a:off x="12087061" y="10910903"/>
            <a:ext cx="82251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Martes 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1"/>
          <p:cNvSpPr txBox="1"/>
          <p:nvPr/>
        </p:nvSpPr>
        <p:spPr>
          <a:xfrm>
            <a:off x="11821430" y="6308023"/>
            <a:ext cx="10088100" cy="3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500"/>
              <a:buFont typeface="Century"/>
              <a:buNone/>
            </a:pPr>
            <a:r>
              <a:rPr lang="es-CR" sz="215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1" name="Google Shape;1411;p1"/>
          <p:cNvSpPr txBox="1"/>
          <p:nvPr/>
        </p:nvSpPr>
        <p:spPr>
          <a:xfrm>
            <a:off x="8611420" y="14237975"/>
            <a:ext cx="3958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2" name="Google Shape;1412;p1"/>
          <p:cNvSpPr txBox="1"/>
          <p:nvPr/>
        </p:nvSpPr>
        <p:spPr>
          <a:xfrm>
            <a:off x="13454837" y="14127033"/>
            <a:ext cx="9828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3" name="Google Shape;1413;p1"/>
          <p:cNvSpPr txBox="1"/>
          <p:nvPr/>
        </p:nvSpPr>
        <p:spPr>
          <a:xfrm>
            <a:off x="8533024" y="18870322"/>
            <a:ext cx="3956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14:00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4" name="Google Shape;1414;p1"/>
          <p:cNvSpPr txBox="1"/>
          <p:nvPr/>
        </p:nvSpPr>
        <p:spPr>
          <a:xfrm>
            <a:off x="13253365" y="17522053"/>
            <a:ext cx="137148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Síndrome de Guam: El complejo demencia- parkinsonismo-ELA en la práctica clínica.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Róger Rodríguez Monge.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Neurología.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15" name="Google Shape;1415;p1"/>
          <p:cNvSpPr txBox="1"/>
          <p:nvPr/>
        </p:nvSpPr>
        <p:spPr>
          <a:xfrm flipH="1">
            <a:off x="8346925" y="23486964"/>
            <a:ext cx="3956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14:00 - 14:30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6" name="Google Shape;1416;p1"/>
          <p:cNvSpPr txBox="1"/>
          <p:nvPr/>
        </p:nvSpPr>
        <p:spPr>
          <a:xfrm>
            <a:off x="13253375" y="22051465"/>
            <a:ext cx="137148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CIDP Atípica: presentación con espasticidad y sus desafíos diagnósticos.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Andrea Rojas Jiménez.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17" name="Google Shape;1417;p1"/>
          <p:cNvSpPr txBox="1"/>
          <p:nvPr/>
        </p:nvSpPr>
        <p:spPr>
          <a:xfrm>
            <a:off x="8346924" y="27376906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14:30 – 15:00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8" name="Google Shape;1418;p1"/>
          <p:cNvSpPr txBox="1"/>
          <p:nvPr/>
        </p:nvSpPr>
        <p:spPr>
          <a:xfrm>
            <a:off x="13236855" y="26117388"/>
            <a:ext cx="145791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Plexopatía braquial vs. ELA temprana: claves para una diferenciación diagnóstica.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Javier López Quirós.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9" name="Google Shape;1419;p1"/>
          <p:cNvSpPr txBox="1"/>
          <p:nvPr/>
        </p:nvSpPr>
        <p:spPr>
          <a:xfrm>
            <a:off x="8461624" y="31044823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15:00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0" name="Google Shape;1420;p1"/>
          <p:cNvSpPr txBox="1"/>
          <p:nvPr/>
        </p:nvSpPr>
        <p:spPr>
          <a:xfrm>
            <a:off x="13236862" y="30183327"/>
            <a:ext cx="133119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Espasticidad y fasciculaciones sin debilidad: ¿preludio de enfermedad moto neuronal?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Nujelahe Neira Mairena.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1421" name="Google Shape;1421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422" name="Google Shape;1422;p1"/>
          <p:cNvSpPr txBox="1"/>
          <p:nvPr/>
        </p:nvSpPr>
        <p:spPr>
          <a:xfrm>
            <a:off x="8345277" y="34249255"/>
            <a:ext cx="102699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30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-1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6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:00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3" name="Google Shape;1423;p1"/>
          <p:cNvSpPr txBox="1"/>
          <p:nvPr/>
        </p:nvSpPr>
        <p:spPr>
          <a:xfrm>
            <a:off x="8345284" y="36160275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6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 – 16: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3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 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" name="Google Shape;1425;p2"/>
          <p:cNvSpPr txBox="1"/>
          <p:nvPr/>
        </p:nvSpPr>
        <p:spPr>
          <a:xfrm>
            <a:off x="9797317" y="4154110"/>
            <a:ext cx="11401800" cy="36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Miércoles 6 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630"/>
              <a:buFont typeface="Calibri"/>
              <a:buNone/>
            </a:pPr>
            <a:endParaRPr sz="1063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26" name="Google Shape;1426;p2"/>
          <p:cNvSpPr txBox="1"/>
          <p:nvPr/>
        </p:nvSpPr>
        <p:spPr>
          <a:xfrm>
            <a:off x="709160" y="8302967"/>
            <a:ext cx="220431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    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alibri"/>
              <a:buNone/>
            </a:pPr>
            <a:endParaRPr sz="96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Rehabilitación Cardíaca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7" name="Google Shape;1427;p2"/>
          <p:cNvSpPr txBox="1"/>
          <p:nvPr/>
        </p:nvSpPr>
        <p:spPr>
          <a:xfrm>
            <a:off x="117000" y="14384588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8" name="Google Shape;1428;p2"/>
          <p:cNvSpPr txBox="1"/>
          <p:nvPr/>
        </p:nvSpPr>
        <p:spPr>
          <a:xfrm>
            <a:off x="4038303" y="14384579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9" name="Google Shape;1429;p2"/>
          <p:cNvSpPr txBox="1"/>
          <p:nvPr/>
        </p:nvSpPr>
        <p:spPr>
          <a:xfrm>
            <a:off x="292466" y="18130851"/>
            <a:ext cx="30669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8:15 -9:00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0" name="Google Shape;1430;p2"/>
          <p:cNvSpPr txBox="1"/>
          <p:nvPr/>
        </p:nvSpPr>
        <p:spPr>
          <a:xfrm>
            <a:off x="4320080" y="16803800"/>
            <a:ext cx="124746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Evidencia en ejercicio físico, ¿sólo se beneficia el corazón?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Moisés Fallas Wahrmann.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Medicina Interna.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31" name="Google Shape;1431;p2"/>
          <p:cNvSpPr txBox="1"/>
          <p:nvPr/>
        </p:nvSpPr>
        <p:spPr>
          <a:xfrm>
            <a:off x="294888" y="24352211"/>
            <a:ext cx="3743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10:15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2" name="Google Shape;1432;p2"/>
          <p:cNvSpPr txBox="1"/>
          <p:nvPr/>
        </p:nvSpPr>
        <p:spPr>
          <a:xfrm>
            <a:off x="4320068" y="22932890"/>
            <a:ext cx="113028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Pruebas de campo para la prescripción del ejercicio físico.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Rodolfo Jiménez Ortega.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Medicina Familiar y Comunitaria.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33" name="Google Shape;1433;p2"/>
          <p:cNvSpPr txBox="1"/>
          <p:nvPr/>
        </p:nvSpPr>
        <p:spPr>
          <a:xfrm>
            <a:off x="134688" y="28988050"/>
            <a:ext cx="40638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10:15 – 11:00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" name="Google Shape;1434;p2"/>
          <p:cNvSpPr txBox="1"/>
          <p:nvPr/>
        </p:nvSpPr>
        <p:spPr>
          <a:xfrm>
            <a:off x="4161086" y="28218462"/>
            <a:ext cx="116208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Fisiología del lactato y su aplicación en el campo del ejercicio.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Msc. Rodolfo Obando Monge.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Máster en Fisiología Humana.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35" name="Google Shape;1435;p2"/>
          <p:cNvSpPr txBox="1"/>
          <p:nvPr/>
        </p:nvSpPr>
        <p:spPr>
          <a:xfrm>
            <a:off x="152382" y="35589584"/>
            <a:ext cx="402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11:00 – 11:45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6" name="Google Shape;1436;p2"/>
          <p:cNvSpPr txBox="1"/>
          <p:nvPr/>
        </p:nvSpPr>
        <p:spPr>
          <a:xfrm>
            <a:off x="4038304" y="32734192"/>
            <a:ext cx="10079700" cy="54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Ergo espirometría y umbrales metabólicos para la prescripción del ejercicio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Max Moreira Áccame.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Medicina de Emergencias, Máster en Cardiología Deportiva.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37" name="Google Shape;1437;p2"/>
          <p:cNvSpPr txBox="1"/>
          <p:nvPr/>
        </p:nvSpPr>
        <p:spPr>
          <a:xfrm>
            <a:off x="4854255" y="21266974"/>
            <a:ext cx="70791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8" name="Google Shape;1438;p2"/>
          <p:cNvSpPr txBox="1"/>
          <p:nvPr/>
        </p:nvSpPr>
        <p:spPr>
          <a:xfrm>
            <a:off x="16941268" y="11456255"/>
            <a:ext cx="102699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11:45 -12:00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39" name="Google Shape;1439;p2"/>
          <p:cNvCxnSpPr/>
          <p:nvPr/>
        </p:nvCxnSpPr>
        <p:spPr>
          <a:xfrm>
            <a:off x="16199644" y="9672299"/>
            <a:ext cx="0" cy="29126100"/>
          </a:xfrm>
          <a:prstGeom prst="straightConnector1">
            <a:avLst/>
          </a:prstGeom>
          <a:noFill/>
          <a:ln w="9525" cap="flat" cmpd="sng">
            <a:solidFill>
              <a:srgbClr val="BF9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40" name="Google Shape;1440;p2"/>
          <p:cNvSpPr txBox="1"/>
          <p:nvPr/>
        </p:nvSpPr>
        <p:spPr>
          <a:xfrm>
            <a:off x="16869875" y="13307391"/>
            <a:ext cx="10412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1" name="Google Shape;1441;p2"/>
          <p:cNvSpPr txBox="1"/>
          <p:nvPr/>
        </p:nvSpPr>
        <p:spPr>
          <a:xfrm>
            <a:off x="16827211" y="19715900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14:00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2" name="Google Shape;1442;p2"/>
          <p:cNvSpPr txBox="1"/>
          <p:nvPr/>
        </p:nvSpPr>
        <p:spPr>
          <a:xfrm>
            <a:off x="21429134" y="18818804"/>
            <a:ext cx="81135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Guía práctica para elegir los componentes en la receta digital de prótesis en EDUS. Dra. Laura Cordero Molina. Médico Especialista en Fisiatría.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43" name="Google Shape;1443;p2"/>
          <p:cNvSpPr txBox="1"/>
          <p:nvPr/>
        </p:nvSpPr>
        <p:spPr>
          <a:xfrm>
            <a:off x="16827211" y="25521578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14:00 – 14:30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4" name="Google Shape;1444;p2"/>
          <p:cNvSpPr txBox="1"/>
          <p:nvPr/>
        </p:nvSpPr>
        <p:spPr>
          <a:xfrm>
            <a:off x="21429133" y="24463740"/>
            <a:ext cx="81135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DS prótesis inmediata: de la teoría a la práctica clínica. Gerardo Montoya Valverde. Protesista Laboratorio Nacional de Ortesis y Prótesis.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45" name="Google Shape;1445;p2"/>
          <p:cNvSpPr txBox="1"/>
          <p:nvPr/>
        </p:nvSpPr>
        <p:spPr>
          <a:xfrm>
            <a:off x="16969266" y="31388373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14:30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6" name="Google Shape;1446;p2"/>
          <p:cNvSpPr txBox="1"/>
          <p:nvPr/>
        </p:nvSpPr>
        <p:spPr>
          <a:xfrm>
            <a:off x="21429134" y="30108677"/>
            <a:ext cx="9929700" cy="52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Amputación Mayor de Miembro Superior: Una Mirada Clínica y Epidemiológica desde el CENARE (2018- 2024).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Natalia Villegas Loaiza.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residente egresada de Fisiatría.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47" name="Google Shape;1447;p2"/>
          <p:cNvSpPr txBox="1"/>
          <p:nvPr/>
        </p:nvSpPr>
        <p:spPr>
          <a:xfrm>
            <a:off x="16969273" y="36494294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16:00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8" name="Google Shape;1448;p2"/>
          <p:cNvSpPr txBox="1"/>
          <p:nvPr/>
        </p:nvSpPr>
        <p:spPr>
          <a:xfrm>
            <a:off x="16969263" y="15043244"/>
            <a:ext cx="11401800" cy="30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Rehabilitación en Amputaciones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9" name="Google Shape;144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450" name="Google Shape;1450;p2"/>
          <p:cNvSpPr txBox="1"/>
          <p:nvPr/>
        </p:nvSpPr>
        <p:spPr>
          <a:xfrm>
            <a:off x="16941268" y="35365643"/>
            <a:ext cx="102699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30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-1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Google Shape;1452;p3"/>
          <p:cNvSpPr txBox="1"/>
          <p:nvPr/>
        </p:nvSpPr>
        <p:spPr>
          <a:xfrm>
            <a:off x="9309305" y="3255944"/>
            <a:ext cx="108696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Miércoles 6 B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3" name="Google Shape;1453;p3"/>
          <p:cNvSpPr txBox="1"/>
          <p:nvPr/>
        </p:nvSpPr>
        <p:spPr>
          <a:xfrm>
            <a:off x="1102208" y="8197208"/>
            <a:ext cx="11655600" cy="45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alibri"/>
              <a:buNone/>
            </a:pPr>
            <a:endParaRPr sz="96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Patrocinadores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4" name="Google Shape;1454;p3"/>
          <p:cNvSpPr txBox="1"/>
          <p:nvPr/>
        </p:nvSpPr>
        <p:spPr>
          <a:xfrm>
            <a:off x="330660" y="14162597"/>
            <a:ext cx="35655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5" name="Google Shape;1455;p3"/>
          <p:cNvSpPr txBox="1"/>
          <p:nvPr/>
        </p:nvSpPr>
        <p:spPr>
          <a:xfrm>
            <a:off x="3896143" y="13990761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6" name="Google Shape;1456;p3"/>
          <p:cNvSpPr txBox="1"/>
          <p:nvPr/>
        </p:nvSpPr>
        <p:spPr>
          <a:xfrm flipH="1">
            <a:off x="330650" y="17389735"/>
            <a:ext cx="3266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</a:t>
            </a:r>
            <a:r>
              <a:rPr lang="es-CR" sz="372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-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7" name="Google Shape;1457;p3"/>
          <p:cNvSpPr txBox="1"/>
          <p:nvPr/>
        </p:nvSpPr>
        <p:spPr>
          <a:xfrm>
            <a:off x="4012779" y="16121906"/>
            <a:ext cx="113028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Dysport: Más allá de la espasticidad: sinergia terapéutica entre toxina botulínica y ondas de choque. Dr. Diego Chaustre (Colombia). Médico Especialista en Fisiatría 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58" name="Google Shape;1458;p3"/>
          <p:cNvSpPr txBox="1"/>
          <p:nvPr/>
        </p:nvSpPr>
        <p:spPr>
          <a:xfrm flipH="1">
            <a:off x="329925" y="24311355"/>
            <a:ext cx="3743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10:15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9" name="Google Shape;1459;p3"/>
          <p:cNvSpPr txBox="1"/>
          <p:nvPr/>
        </p:nvSpPr>
        <p:spPr>
          <a:xfrm>
            <a:off x="4012783" y="22384148"/>
            <a:ext cx="11302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BTL: Mitos, verdades, dudas y confusiones sobre las ondas de choque y su rol en la enfermedad musculoesquelética.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Ricardo Cedeño Espinoza.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60" name="Google Shape;1460;p3"/>
          <p:cNvSpPr txBox="1"/>
          <p:nvPr/>
        </p:nvSpPr>
        <p:spPr>
          <a:xfrm>
            <a:off x="169717" y="29733232"/>
            <a:ext cx="40638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10:15 – 11:00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1" name="Google Shape;1461;p3"/>
          <p:cNvSpPr txBox="1"/>
          <p:nvPr/>
        </p:nvSpPr>
        <p:spPr>
          <a:xfrm>
            <a:off x="4073326" y="27978639"/>
            <a:ext cx="11620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BTL: Ondas de Choque en pacientes con diagnóstico oncológico. Msc. Carlos Calderón.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Terapeuta físico. Máster en Gerontología. Experto en Rehabilitación Oncológica y Vascular.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62" name="Google Shape;1462;p3"/>
          <p:cNvSpPr txBox="1"/>
          <p:nvPr/>
        </p:nvSpPr>
        <p:spPr>
          <a:xfrm rot="512" flipH="1">
            <a:off x="151242" y="34460417"/>
            <a:ext cx="402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11:00 – 11:45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3" name="Google Shape;1463;p3"/>
          <p:cNvSpPr txBox="1"/>
          <p:nvPr/>
        </p:nvSpPr>
        <p:spPr>
          <a:xfrm>
            <a:off x="4073318" y="33234191"/>
            <a:ext cx="100797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Ferrer: Neuropatías. Casos Clínicos.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Gabriel Carvajal Valdy.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Medicina Paliativa. 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64" name="Google Shape;1464;p3"/>
          <p:cNvSpPr txBox="1"/>
          <p:nvPr/>
        </p:nvSpPr>
        <p:spPr>
          <a:xfrm>
            <a:off x="5107921" y="20637756"/>
            <a:ext cx="70791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Coffe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5" name="Google Shape;1465;p3"/>
          <p:cNvSpPr txBox="1"/>
          <p:nvPr/>
        </p:nvSpPr>
        <p:spPr>
          <a:xfrm>
            <a:off x="15968775" y="9374153"/>
            <a:ext cx="8935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11:45 -12:00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6" name="Google Shape;1466;p3"/>
          <p:cNvSpPr txBox="1"/>
          <p:nvPr/>
        </p:nvSpPr>
        <p:spPr>
          <a:xfrm>
            <a:off x="15877550" y="10646100"/>
            <a:ext cx="10079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7" name="Google Shape;1467;p3"/>
          <p:cNvSpPr txBox="1"/>
          <p:nvPr/>
        </p:nvSpPr>
        <p:spPr>
          <a:xfrm>
            <a:off x="17021796" y="16574887"/>
            <a:ext cx="14275200" cy="185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Mesa redonda: Prescripción de ejercicio físico, de la fisiología a la práctica (ergo espirometría, umbrales metabólicos, pruebas de lactato).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Coordinadora: Dra. Sofía Chaverri Flores. 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Max Moreira Áccame, Especialista en Medicina de Emergencias y MSc en Cardiología Deportiva.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MSc. Rodolfo Obando Monge, Máster en Fisiología humana.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MSc. Enmanuel Jiménez Castro, Terapeuta Respiratorio y MSc. Salud Integral y Movimiento Humano.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Édgar Mora Montoya, 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Teresita Aguilera Jinesta, 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Melissa Sánchez Fallas, 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Bayjha Picado López, 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Luis Fernando Briceño Rodríguez, Médico General, estudiante Ciencias del Movimiento Humano.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68" name="Google Shape;1468;p3"/>
          <p:cNvSpPr txBox="1"/>
          <p:nvPr/>
        </p:nvSpPr>
        <p:spPr>
          <a:xfrm>
            <a:off x="15968784" y="36736605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16: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9" name="Google Shape;1469;p3"/>
          <p:cNvSpPr txBox="1"/>
          <p:nvPr/>
        </p:nvSpPr>
        <p:spPr>
          <a:xfrm>
            <a:off x="15731305" y="15388989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0" name="Google Shape;1470;p3"/>
          <p:cNvSpPr txBox="1"/>
          <p:nvPr/>
        </p:nvSpPr>
        <p:spPr>
          <a:xfrm>
            <a:off x="15968774" y="11920750"/>
            <a:ext cx="14275200" cy="30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Taller de Rehabilitación Cardíaca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71" name="Google Shape;1471;p3"/>
          <p:cNvCxnSpPr/>
          <p:nvPr/>
        </p:nvCxnSpPr>
        <p:spPr>
          <a:xfrm>
            <a:off x="15427636" y="7194582"/>
            <a:ext cx="0" cy="31787100"/>
          </a:xfrm>
          <a:prstGeom prst="straightConnector1">
            <a:avLst/>
          </a:prstGeom>
          <a:noFill/>
          <a:ln w="9525" cap="flat" cmpd="sng">
            <a:solidFill>
              <a:srgbClr val="BF9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472" name="Google Shape;147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473" name="Google Shape;1473;p3"/>
          <p:cNvSpPr txBox="1"/>
          <p:nvPr/>
        </p:nvSpPr>
        <p:spPr>
          <a:xfrm>
            <a:off x="15968775" y="35506328"/>
            <a:ext cx="8935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30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-1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Google Shape;1475;p4"/>
          <p:cNvSpPr txBox="1"/>
          <p:nvPr/>
        </p:nvSpPr>
        <p:spPr>
          <a:xfrm>
            <a:off x="11653020" y="2926337"/>
            <a:ext cx="90684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Jueves 7 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6" name="Google Shape;1476;p4"/>
          <p:cNvSpPr txBox="1"/>
          <p:nvPr/>
        </p:nvSpPr>
        <p:spPr>
          <a:xfrm>
            <a:off x="702853" y="8887732"/>
            <a:ext cx="11655600" cy="87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 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alibri"/>
              <a:buNone/>
            </a:pPr>
            <a:endParaRPr sz="96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Rehabilitación Pediátrica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898"/>
              <a:buFont typeface="Calibri"/>
              <a:buNone/>
            </a:pPr>
            <a:endParaRPr sz="17898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77" name="Google Shape;1477;p4"/>
          <p:cNvSpPr txBox="1"/>
          <p:nvPr/>
        </p:nvSpPr>
        <p:spPr>
          <a:xfrm>
            <a:off x="250140" y="16647896"/>
            <a:ext cx="35655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8" name="Google Shape;1478;p4"/>
          <p:cNvSpPr txBox="1"/>
          <p:nvPr/>
        </p:nvSpPr>
        <p:spPr>
          <a:xfrm>
            <a:off x="4291889" y="16647896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9" name="Google Shape;1479;p4"/>
          <p:cNvSpPr txBox="1"/>
          <p:nvPr/>
        </p:nvSpPr>
        <p:spPr>
          <a:xfrm>
            <a:off x="338039" y="19891196"/>
            <a:ext cx="30669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8:15 -9:00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0" name="Google Shape;1480;p4"/>
          <p:cNvSpPr txBox="1"/>
          <p:nvPr/>
        </p:nvSpPr>
        <p:spPr>
          <a:xfrm>
            <a:off x="4167294" y="19002479"/>
            <a:ext cx="113028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Manejo quirúrgico del paciente con parálisis cerebral.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Carlos Abarca Campos.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Ortopedia y Traumatología.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81" name="Google Shape;1481;p4"/>
          <p:cNvSpPr txBox="1"/>
          <p:nvPr/>
        </p:nvSpPr>
        <p:spPr>
          <a:xfrm>
            <a:off x="198839" y="27879767"/>
            <a:ext cx="3743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10:30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2" name="Google Shape;1482;p4"/>
          <p:cNvSpPr txBox="1"/>
          <p:nvPr/>
        </p:nvSpPr>
        <p:spPr>
          <a:xfrm>
            <a:off x="4054785" y="25511251"/>
            <a:ext cx="11302800" cy="54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Cambios en el paradigma de la enfermedad neuromuscular en la era de la terapia modificadora.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Alina Saborío Ilama.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Alfonso Gutiérrez Mata.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Neurología.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83" name="Google Shape;1483;p4"/>
          <p:cNvSpPr txBox="1"/>
          <p:nvPr/>
        </p:nvSpPr>
        <p:spPr>
          <a:xfrm>
            <a:off x="20956" y="33878875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10:30 – 1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4" name="Google Shape;1484;p4"/>
          <p:cNvSpPr txBox="1"/>
          <p:nvPr/>
        </p:nvSpPr>
        <p:spPr>
          <a:xfrm>
            <a:off x="4091105" y="32339570"/>
            <a:ext cx="11620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De la teoría a la práctica, prescripción protésica, presentación de casos clínicos.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Alina Saborío llama.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Casa Comercial Ortopédica San José.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85" name="Google Shape;1485;p4"/>
          <p:cNvSpPr txBox="1"/>
          <p:nvPr/>
        </p:nvSpPr>
        <p:spPr>
          <a:xfrm>
            <a:off x="4437249" y="23806144"/>
            <a:ext cx="70791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6" name="Google Shape;1486;p4"/>
          <p:cNvSpPr txBox="1"/>
          <p:nvPr/>
        </p:nvSpPr>
        <p:spPr>
          <a:xfrm>
            <a:off x="15470100" y="9907603"/>
            <a:ext cx="10412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7" name="Google Shape;1487;p4"/>
          <p:cNvSpPr txBox="1"/>
          <p:nvPr/>
        </p:nvSpPr>
        <p:spPr>
          <a:xfrm>
            <a:off x="15663944" y="36245319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16:00   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8" name="Google Shape;1488;p4"/>
          <p:cNvSpPr txBox="1"/>
          <p:nvPr/>
        </p:nvSpPr>
        <p:spPr>
          <a:xfrm>
            <a:off x="15582619" y="17063300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14:00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9" name="Google Shape;1489;p4"/>
          <p:cNvSpPr txBox="1"/>
          <p:nvPr/>
        </p:nvSpPr>
        <p:spPr>
          <a:xfrm>
            <a:off x="16073568" y="11769654"/>
            <a:ext cx="12317400" cy="30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Rehabilitación oncológica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0" name="Google Shape;1490;p4"/>
          <p:cNvSpPr txBox="1"/>
          <p:nvPr/>
        </p:nvSpPr>
        <p:spPr>
          <a:xfrm>
            <a:off x="19763125" y="15842499"/>
            <a:ext cx="123174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Medios físicos en el paciente con cáncer: aplicaciones, indicaciones y contraindicaciones.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Ericka Cyrus Barker.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Terapeuta física. Máster en Rehabilitación Funcional de la Persona Adulta Mayor.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91" name="Google Shape;1491;p4"/>
          <p:cNvSpPr txBox="1"/>
          <p:nvPr/>
        </p:nvSpPr>
        <p:spPr>
          <a:xfrm>
            <a:off x="15663946" y="22427947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14:00 – 14:30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2" name="Google Shape;1492;p4"/>
          <p:cNvSpPr txBox="1"/>
          <p:nvPr/>
        </p:nvSpPr>
        <p:spPr>
          <a:xfrm>
            <a:off x="19681830" y="21386184"/>
            <a:ext cx="137088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Radioterapia y Rehabilitación.</a:t>
            </a:r>
            <a:r>
              <a:rPr lang="es-C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Abordaje y prevención de</a:t>
            </a:r>
            <a:r>
              <a:rPr lang="es-C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complicaciones.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Alejandro Blanco </a:t>
            </a:r>
            <a:r>
              <a:rPr lang="es-C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Saborío.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</a:t>
            </a:r>
            <a:r>
              <a:rPr lang="es-C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Oncología Radiante</a:t>
            </a:r>
            <a:r>
              <a:rPr lang="es-CR" sz="372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.</a:t>
            </a:r>
            <a:endParaRPr sz="372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93" name="Google Shape;1493;p4"/>
          <p:cNvSpPr txBox="1"/>
          <p:nvPr/>
        </p:nvSpPr>
        <p:spPr>
          <a:xfrm flipH="1">
            <a:off x="15582625" y="27060164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14:30 – 15:00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4" name="Google Shape;1494;p4"/>
          <p:cNvSpPr txBox="1"/>
          <p:nvPr/>
        </p:nvSpPr>
        <p:spPr>
          <a:xfrm>
            <a:off x="19681823" y="25233634"/>
            <a:ext cx="121923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Perspectivas actuales de las intervenciones en oncogeriatría.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Giorjanela López Casal.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Geriatría, Postgrado en Geriatría Oncológica.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495" name="Google Shape;1495;p4"/>
          <p:cNvSpPr txBox="1"/>
          <p:nvPr/>
        </p:nvSpPr>
        <p:spPr>
          <a:xfrm flipH="1">
            <a:off x="15663950" y="32288377"/>
            <a:ext cx="4099200" cy="8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entury"/>
              <a:buNone/>
            </a:pPr>
            <a:r>
              <a:rPr lang="es-CR" sz="49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15:00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6" name="Google Shape;1496;p4"/>
          <p:cNvSpPr txBox="1"/>
          <p:nvPr/>
        </p:nvSpPr>
        <p:spPr>
          <a:xfrm>
            <a:off x="19681818" y="29850875"/>
            <a:ext cx="13708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Valoración integral de las</a:t>
            </a:r>
            <a:r>
              <a:rPr lang="es-CR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polineuropatías asociadas al tratamiento del cáncer.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Mario Gutiérrez Sáenz.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Neurología.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Subespecialista en Enfermedades Neuromusculares.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cxnSp>
        <p:nvCxnSpPr>
          <p:cNvPr id="1497" name="Google Shape;1497;p4"/>
          <p:cNvCxnSpPr/>
          <p:nvPr/>
        </p:nvCxnSpPr>
        <p:spPr>
          <a:xfrm>
            <a:off x="15470106" y="7975600"/>
            <a:ext cx="0" cy="30903900"/>
          </a:xfrm>
          <a:prstGeom prst="straightConnector1">
            <a:avLst/>
          </a:prstGeom>
          <a:noFill/>
          <a:ln w="9525" cap="flat" cmpd="sng">
            <a:solidFill>
              <a:srgbClr val="BF9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498" name="Google Shape;1498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499" name="Google Shape;1499;p4"/>
          <p:cNvSpPr txBox="1"/>
          <p:nvPr/>
        </p:nvSpPr>
        <p:spPr>
          <a:xfrm>
            <a:off x="15470100" y="8515690"/>
            <a:ext cx="10412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2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0          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0" name="Google Shape;1500;p4"/>
          <p:cNvSpPr txBox="1"/>
          <p:nvPr/>
        </p:nvSpPr>
        <p:spPr>
          <a:xfrm>
            <a:off x="15711900" y="34895190"/>
            <a:ext cx="10412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30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        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5"/>
          <p:cNvSpPr txBox="1"/>
          <p:nvPr/>
        </p:nvSpPr>
        <p:spPr>
          <a:xfrm>
            <a:off x="11665406" y="1815561"/>
            <a:ext cx="90684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Jueves 7 B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3" name="Google Shape;1503;p5"/>
          <p:cNvSpPr txBox="1"/>
          <p:nvPr/>
        </p:nvSpPr>
        <p:spPr>
          <a:xfrm>
            <a:off x="517350" y="8695880"/>
            <a:ext cx="11655600" cy="43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898"/>
              <a:buFont typeface="Calibri"/>
              <a:buNone/>
            </a:pPr>
            <a:endParaRPr sz="17898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04" name="Google Shape;1504;p5"/>
          <p:cNvSpPr txBox="1"/>
          <p:nvPr/>
        </p:nvSpPr>
        <p:spPr>
          <a:xfrm flipH="1">
            <a:off x="4018575" y="11560545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5" name="Google Shape;1505;p5"/>
          <p:cNvSpPr txBox="1"/>
          <p:nvPr/>
        </p:nvSpPr>
        <p:spPr>
          <a:xfrm flipH="1">
            <a:off x="433800" y="16406336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8:15 -9:00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6" name="Google Shape;1506;p5"/>
          <p:cNvSpPr txBox="1"/>
          <p:nvPr/>
        </p:nvSpPr>
        <p:spPr>
          <a:xfrm>
            <a:off x="4533011" y="14198488"/>
            <a:ext cx="11302800" cy="52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Össur: Caminando hacia el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futuro: la ciencia detrás de la prótesis más avanzada de Ossür.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Nora Sirrs.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Especialista Clínica en Össur para México y Latinoamérica. Ingeniera Biomédica. Protesista Certificada.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07" name="Google Shape;1507;p5"/>
          <p:cNvSpPr txBox="1"/>
          <p:nvPr/>
        </p:nvSpPr>
        <p:spPr>
          <a:xfrm>
            <a:off x="4533000" y="25187447"/>
            <a:ext cx="11302800" cy="60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Análisis epidemiológico y clínico del paciente mayor de 18 años con dolor de hombro asociado a una enfermedad de neurona motora superior, atendido en la consulta de infiltraciones del Centro Nacional de Rehabilitación.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Oscar Phillips Morales.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residente egresado de Fisiatría.</a:t>
            </a:r>
            <a:endParaRPr sz="48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08" name="Google Shape;1508;p5"/>
          <p:cNvSpPr txBox="1"/>
          <p:nvPr/>
        </p:nvSpPr>
        <p:spPr>
          <a:xfrm>
            <a:off x="433800" y="33779324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11:00 – 11:45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9" name="Google Shape;1509;p5"/>
          <p:cNvSpPr txBox="1"/>
          <p:nvPr/>
        </p:nvSpPr>
        <p:spPr>
          <a:xfrm>
            <a:off x="4532998" y="31850299"/>
            <a:ext cx="116208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 dirty="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Proceso de certificación de la persona con discapacidad.</a:t>
            </a:r>
            <a:endParaRPr sz="4800" b="0" i="0" u="none" strike="noStrike" cap="none" dirty="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 dirty="0" err="1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</a:t>
            </a:r>
            <a:r>
              <a:rPr lang="es-CR" sz="4800" dirty="0" err="1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</a:t>
            </a:r>
            <a:r>
              <a:rPr lang="es-CR" sz="4800" dirty="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Jennifer Chaves Ugalde</a:t>
            </a:r>
            <a:endParaRPr sz="4800" b="0" i="0" u="none" strike="noStrike" cap="none" dirty="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 dirty="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Jefe del servicio de Certificación de la Discapacidad.</a:t>
            </a:r>
            <a:endParaRPr sz="4800" b="0" i="0" u="none" strike="noStrike" cap="none" dirty="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entury"/>
              <a:buNone/>
            </a:pPr>
            <a:r>
              <a:rPr lang="es-CR" sz="4800" b="0" i="0" u="none" strike="noStrike" cap="none" dirty="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CONAPDIS.</a:t>
            </a:r>
            <a:endParaRPr sz="4800" b="0" i="0" u="none" strike="noStrike" cap="none" dirty="0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10" name="Google Shape;1510;p5"/>
          <p:cNvSpPr txBox="1"/>
          <p:nvPr/>
        </p:nvSpPr>
        <p:spPr>
          <a:xfrm flipH="1">
            <a:off x="4632857" y="20653595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Coffe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 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1" name="Google Shape;1511;p5"/>
          <p:cNvCxnSpPr/>
          <p:nvPr/>
        </p:nvCxnSpPr>
        <p:spPr>
          <a:xfrm>
            <a:off x="15596558" y="7405096"/>
            <a:ext cx="207300" cy="31474500"/>
          </a:xfrm>
          <a:prstGeom prst="straightConnector1">
            <a:avLst/>
          </a:prstGeom>
          <a:noFill/>
          <a:ln w="9525" cap="flat" cmpd="sng">
            <a:solidFill>
              <a:srgbClr val="BF9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12" name="Google Shape;1512;p5"/>
          <p:cNvSpPr txBox="1"/>
          <p:nvPr/>
        </p:nvSpPr>
        <p:spPr>
          <a:xfrm>
            <a:off x="16215824" y="12592221"/>
            <a:ext cx="906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3" name="Google Shape;1513;p5"/>
          <p:cNvSpPr txBox="1"/>
          <p:nvPr/>
        </p:nvSpPr>
        <p:spPr>
          <a:xfrm>
            <a:off x="16215832" y="32551387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16:00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4" name="Google Shape;1514;p5"/>
          <p:cNvSpPr txBox="1"/>
          <p:nvPr/>
        </p:nvSpPr>
        <p:spPr>
          <a:xfrm flipH="1">
            <a:off x="16153800" y="18711026"/>
            <a:ext cx="3743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5" name="Google Shape;1515;p5"/>
          <p:cNvSpPr txBox="1"/>
          <p:nvPr/>
        </p:nvSpPr>
        <p:spPr>
          <a:xfrm>
            <a:off x="16083899" y="14574850"/>
            <a:ext cx="14586300" cy="30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Taller Rehabilitación Pediátrica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6" name="Google Shape;1516;p5"/>
          <p:cNvSpPr txBox="1"/>
          <p:nvPr/>
        </p:nvSpPr>
        <p:spPr>
          <a:xfrm>
            <a:off x="18546938" y="20653588"/>
            <a:ext cx="13708800" cy="93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Taller práctico: Detección temprana del daño articular por ecografía: el caso de hemofilia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y su salud articular.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Celina Vargas Arguedas.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Julián Giovanni Barcia Blandino.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Sofía Chaverri Flores.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Casa comercial Meditax Rm. 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1517" name="Google Shape;151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518" name="Google Shape;1518;p5"/>
          <p:cNvSpPr txBox="1"/>
          <p:nvPr/>
        </p:nvSpPr>
        <p:spPr>
          <a:xfrm>
            <a:off x="16215825" y="11342986"/>
            <a:ext cx="906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11:45– 12:00 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9" name="Google Shape;1519;p5"/>
          <p:cNvSpPr txBox="1"/>
          <p:nvPr/>
        </p:nvSpPr>
        <p:spPr>
          <a:xfrm>
            <a:off x="517341" y="22820375"/>
            <a:ext cx="11655600" cy="43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Trabajo Libre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898"/>
              <a:buFont typeface="Arial"/>
              <a:buNone/>
            </a:pPr>
            <a:endParaRPr sz="17898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20" name="Google Shape;1520;p5"/>
          <p:cNvSpPr txBox="1"/>
          <p:nvPr/>
        </p:nvSpPr>
        <p:spPr>
          <a:xfrm rot="-7506" flipH="1">
            <a:off x="518170" y="11560551"/>
            <a:ext cx="5908214" cy="861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5"/>
          <p:cNvSpPr txBox="1"/>
          <p:nvPr/>
        </p:nvSpPr>
        <p:spPr>
          <a:xfrm>
            <a:off x="433800" y="26708021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10:15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5"/>
          <p:cNvSpPr txBox="1"/>
          <p:nvPr/>
        </p:nvSpPr>
        <p:spPr>
          <a:xfrm>
            <a:off x="16215828" y="30941561"/>
            <a:ext cx="906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5:30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– 1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5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5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" name="Google Shape;1567;p1"/>
          <p:cNvSpPr txBox="1"/>
          <p:nvPr/>
        </p:nvSpPr>
        <p:spPr>
          <a:xfrm>
            <a:off x="10507397" y="2865267"/>
            <a:ext cx="90684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Viernes 8 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8" name="Google Shape;1568;p1"/>
          <p:cNvSpPr txBox="1"/>
          <p:nvPr/>
        </p:nvSpPr>
        <p:spPr>
          <a:xfrm>
            <a:off x="437460" y="10142050"/>
            <a:ext cx="11655600" cy="87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  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alibri"/>
              <a:buNone/>
            </a:pPr>
            <a:endParaRPr sz="96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Rehabilitación holística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898"/>
              <a:buFont typeface="Calibri"/>
              <a:buNone/>
            </a:pPr>
            <a:endParaRPr sz="17898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69" name="Google Shape;1569;p1"/>
          <p:cNvSpPr txBox="1"/>
          <p:nvPr/>
        </p:nvSpPr>
        <p:spPr>
          <a:xfrm>
            <a:off x="185814" y="16959229"/>
            <a:ext cx="35655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0" name="Google Shape;1570;p1"/>
          <p:cNvSpPr txBox="1"/>
          <p:nvPr/>
        </p:nvSpPr>
        <p:spPr>
          <a:xfrm>
            <a:off x="3872445" y="16985559"/>
            <a:ext cx="8220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1" name="Google Shape;1571;p1"/>
          <p:cNvSpPr txBox="1"/>
          <p:nvPr/>
        </p:nvSpPr>
        <p:spPr>
          <a:xfrm flipH="1">
            <a:off x="303325" y="20049329"/>
            <a:ext cx="30669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8:15 -9:00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2" name="Google Shape;1572;p1"/>
          <p:cNvSpPr txBox="1"/>
          <p:nvPr/>
        </p:nvSpPr>
        <p:spPr>
          <a:xfrm>
            <a:off x="3855297" y="18535529"/>
            <a:ext cx="11302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Equino terapia: Un enfoque innovador e integral en la Rehabilitación.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Bayjha Picado López.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Fisiatría.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Vanesa Addams Chioto.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Psicóloga clínica.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73" name="Google Shape;1573;p1"/>
          <p:cNvSpPr txBox="1"/>
          <p:nvPr/>
        </p:nvSpPr>
        <p:spPr>
          <a:xfrm>
            <a:off x="96875" y="27207824"/>
            <a:ext cx="3743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10:00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4" name="Google Shape;1574;p1"/>
          <p:cNvSpPr txBox="1"/>
          <p:nvPr/>
        </p:nvSpPr>
        <p:spPr>
          <a:xfrm>
            <a:off x="3751335" y="25483580"/>
            <a:ext cx="11302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Medicina del Sueño.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Liliana Estrada Chaverri.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Medicina Familiar y Comunitaria.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Fundadora y Directora de la Clínica del Sueño Sleep Med Costa Rica.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75" name="Google Shape;1575;p1"/>
          <p:cNvSpPr txBox="1"/>
          <p:nvPr/>
        </p:nvSpPr>
        <p:spPr>
          <a:xfrm>
            <a:off x="-81025" y="33181283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10:00 – 10:30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6" name="Google Shape;1576;p1"/>
          <p:cNvSpPr txBox="1"/>
          <p:nvPr/>
        </p:nvSpPr>
        <p:spPr>
          <a:xfrm>
            <a:off x="3696310" y="31641987"/>
            <a:ext cx="116208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Mindfullness.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Kathy Fowler Montero.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Psiquiatría. Experta en intervenciones basadas en Mindfullness.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77" name="Google Shape;1577;p1"/>
          <p:cNvSpPr txBox="1"/>
          <p:nvPr/>
        </p:nvSpPr>
        <p:spPr>
          <a:xfrm>
            <a:off x="4479939" y="23933611"/>
            <a:ext cx="76131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78" name="Google Shape;1578;p1"/>
          <p:cNvCxnSpPr/>
          <p:nvPr/>
        </p:nvCxnSpPr>
        <p:spPr>
          <a:xfrm>
            <a:off x="15643156" y="8178800"/>
            <a:ext cx="0" cy="30700800"/>
          </a:xfrm>
          <a:prstGeom prst="straightConnector1">
            <a:avLst/>
          </a:prstGeom>
          <a:noFill/>
          <a:ln w="9525" cap="flat" cmpd="sng">
            <a:solidFill>
              <a:srgbClr val="BF9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79" name="Google Shape;1579;p1"/>
          <p:cNvSpPr txBox="1"/>
          <p:nvPr/>
        </p:nvSpPr>
        <p:spPr>
          <a:xfrm>
            <a:off x="15988803" y="26634734"/>
            <a:ext cx="11265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0" name="Google Shape;1580;p1"/>
          <p:cNvSpPr txBox="1"/>
          <p:nvPr/>
        </p:nvSpPr>
        <p:spPr>
          <a:xfrm>
            <a:off x="15908992" y="35947986"/>
            <a:ext cx="11880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15:30 – 16:00      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1" name="Google Shape;1581;p1"/>
          <p:cNvSpPr txBox="1"/>
          <p:nvPr/>
        </p:nvSpPr>
        <p:spPr>
          <a:xfrm>
            <a:off x="16000582" y="15791787"/>
            <a:ext cx="40638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10:30 – 11:00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2" name="Google Shape;1582;p1"/>
          <p:cNvSpPr txBox="1"/>
          <p:nvPr/>
        </p:nvSpPr>
        <p:spPr>
          <a:xfrm>
            <a:off x="20280124" y="15068500"/>
            <a:ext cx="105945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Hipnosis en el manejo del Dolor.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Erika Arroyo Salas.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Psicóloga Clínica.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Centro Nacional del Dolor y Cuidados Paliativos.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83" name="Google Shape;1583;p1"/>
          <p:cNvSpPr txBox="1"/>
          <p:nvPr/>
        </p:nvSpPr>
        <p:spPr>
          <a:xfrm>
            <a:off x="15988794" y="20863394"/>
            <a:ext cx="402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11:00 – 11:30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4" name="Google Shape;1584;p1"/>
          <p:cNvSpPr txBox="1"/>
          <p:nvPr/>
        </p:nvSpPr>
        <p:spPr>
          <a:xfrm>
            <a:off x="20215727" y="20244675"/>
            <a:ext cx="118803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Manejo Integral del Dolor Crónico.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Dra. Erika Arroyo Salas.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Psicóloga Clínica.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Centro Nacional del Dolor y Cuidados Paliativos.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85" name="Google Shape;1585;p1"/>
          <p:cNvSpPr txBox="1"/>
          <p:nvPr/>
        </p:nvSpPr>
        <p:spPr>
          <a:xfrm>
            <a:off x="15988790" y="24795504"/>
            <a:ext cx="11720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11:30 – 12:00    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6" name="Google Shape;1586;p1"/>
          <p:cNvSpPr txBox="1"/>
          <p:nvPr/>
        </p:nvSpPr>
        <p:spPr>
          <a:xfrm flipH="1">
            <a:off x="15933700" y="29992258"/>
            <a:ext cx="40992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13:30 – 14:00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7" name="Google Shape;1587;p1"/>
          <p:cNvSpPr txBox="1"/>
          <p:nvPr/>
        </p:nvSpPr>
        <p:spPr>
          <a:xfrm>
            <a:off x="20323436" y="28524643"/>
            <a:ext cx="116649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El cuerpo habla... pero a veces necesita subtítulos. Música, arte y palabra como tratamiento al Síntoma.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"/>
              <a:buNone/>
            </a:pPr>
            <a:r>
              <a:rPr lang="es-CR" sz="5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Lic. José Pablo Valverde Villar. Psicólogo Clínico, Musicoterapeuta clínico.</a:t>
            </a:r>
            <a:endParaRPr sz="5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pic>
        <p:nvPicPr>
          <p:cNvPr id="1588" name="Google Shape;1588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589" name="Google Shape;1589;p1"/>
          <p:cNvSpPr txBox="1"/>
          <p:nvPr/>
        </p:nvSpPr>
        <p:spPr>
          <a:xfrm>
            <a:off x="15969190" y="33195879"/>
            <a:ext cx="11720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14:00 – 14:15   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0" name="Google Shape;1590;p1"/>
          <p:cNvSpPr txBox="1"/>
          <p:nvPr/>
        </p:nvSpPr>
        <p:spPr>
          <a:xfrm>
            <a:off x="15969206" y="34571929"/>
            <a:ext cx="8220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1" name="Google Shape;1591;p1"/>
          <p:cNvSpPr txBox="1"/>
          <p:nvPr/>
        </p:nvSpPr>
        <p:spPr>
          <a:xfrm>
            <a:off x="22525987" y="34571925"/>
            <a:ext cx="116208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Actividad de cierre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F0F9"/>
        </a:solidFill>
        <a:effectLst/>
      </p:bgPr>
    </p:bg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p7"/>
          <p:cNvSpPr txBox="1"/>
          <p:nvPr/>
        </p:nvSpPr>
        <p:spPr>
          <a:xfrm>
            <a:off x="11322053" y="4312987"/>
            <a:ext cx="90684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Century"/>
              <a:buNone/>
            </a:pPr>
            <a:r>
              <a:rPr lang="es-CR" sz="128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Viernes 8 B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1" name="Google Shape;1551;p7"/>
          <p:cNvSpPr txBox="1"/>
          <p:nvPr/>
        </p:nvSpPr>
        <p:spPr>
          <a:xfrm>
            <a:off x="9494878" y="7716466"/>
            <a:ext cx="11655600" cy="7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Horario 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entury"/>
              <a:buNone/>
            </a:pPr>
            <a:r>
              <a:rPr lang="es-CR" sz="96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Patrocinadores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898"/>
              <a:buFont typeface="Calibri"/>
              <a:buNone/>
            </a:pPr>
            <a:endParaRPr sz="17898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52" name="Google Shape;1552;p7"/>
          <p:cNvSpPr txBox="1"/>
          <p:nvPr/>
        </p:nvSpPr>
        <p:spPr>
          <a:xfrm>
            <a:off x="5888250" y="16352825"/>
            <a:ext cx="4407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7:00 – 8:15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3" name="Google Shape;1553;p7"/>
          <p:cNvSpPr txBox="1"/>
          <p:nvPr/>
        </p:nvSpPr>
        <p:spPr>
          <a:xfrm>
            <a:off x="13230250" y="16352819"/>
            <a:ext cx="9828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Inauguración y Bienvenida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4" name="Google Shape;1554;p7"/>
          <p:cNvSpPr txBox="1"/>
          <p:nvPr/>
        </p:nvSpPr>
        <p:spPr>
          <a:xfrm>
            <a:off x="5888250" y="19739825"/>
            <a:ext cx="40281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8:15 -9:00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5" name="Google Shape;1555;p7"/>
          <p:cNvSpPr txBox="1"/>
          <p:nvPr/>
        </p:nvSpPr>
        <p:spPr>
          <a:xfrm>
            <a:off x="13303587" y="18174771"/>
            <a:ext cx="130800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Taller BTL: Monitoreo en Rehabilitación Cardíaca: principios generales y nuevas modalidades.</a:t>
            </a:r>
            <a:endParaRPr sz="6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Dr. Andrés Garzona Navas.</a:t>
            </a:r>
            <a:endParaRPr sz="6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Médico Especialista en Cardiología.</a:t>
            </a:r>
            <a:endParaRPr sz="6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56" name="Google Shape;1556;p7"/>
          <p:cNvSpPr txBox="1"/>
          <p:nvPr/>
        </p:nvSpPr>
        <p:spPr>
          <a:xfrm>
            <a:off x="5888251" y="30887852"/>
            <a:ext cx="126063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12:00 – 13:30                 Almuerzo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7" name="Google Shape;1557;p7"/>
          <p:cNvSpPr txBox="1"/>
          <p:nvPr/>
        </p:nvSpPr>
        <p:spPr>
          <a:xfrm>
            <a:off x="13303587" y="33392975"/>
            <a:ext cx="116208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Actividad de cierre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8" name="Google Shape;1558;p7"/>
          <p:cNvSpPr txBox="1"/>
          <p:nvPr/>
        </p:nvSpPr>
        <p:spPr>
          <a:xfrm>
            <a:off x="14506572" y="23690931"/>
            <a:ext cx="118770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9:00 – 9:30        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9" name="Google Shape;1559;p7"/>
          <p:cNvSpPr txBox="1"/>
          <p:nvPr/>
        </p:nvSpPr>
        <p:spPr>
          <a:xfrm>
            <a:off x="5888250" y="35127022"/>
            <a:ext cx="130800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15:30 – 16:00                 Coffee Break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0" name="Google Shape;1560;p7"/>
          <p:cNvSpPr txBox="1"/>
          <p:nvPr/>
        </p:nvSpPr>
        <p:spPr>
          <a:xfrm>
            <a:off x="5888247" y="33557534"/>
            <a:ext cx="48894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14:00 – 15:30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1" name="Google Shape;156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8345283" cy="4860440"/>
          </a:xfrm>
          <a:prstGeom prst="rect">
            <a:avLst/>
          </a:prstGeom>
          <a:solidFill>
            <a:srgbClr val="C3F0F9"/>
          </a:solidFill>
          <a:ln>
            <a:noFill/>
          </a:ln>
        </p:spPr>
      </p:pic>
      <p:sp>
        <p:nvSpPr>
          <p:cNvPr id="1562" name="Google Shape;1562;p7"/>
          <p:cNvSpPr txBox="1"/>
          <p:nvPr/>
        </p:nvSpPr>
        <p:spPr>
          <a:xfrm>
            <a:off x="5888247" y="26648674"/>
            <a:ext cx="96939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9:30 – 1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3" name="Google Shape;1563;p7"/>
          <p:cNvSpPr txBox="1"/>
          <p:nvPr/>
        </p:nvSpPr>
        <p:spPr>
          <a:xfrm>
            <a:off x="13303569" y="25246850"/>
            <a:ext cx="130800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Charla TECAMI: Análisis de la marcha y derivación digital integrada., Catalina Villa Sáenz.</a:t>
            </a:r>
            <a:endParaRPr sz="6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Ingeniera Biomédica, Sensor Medical</a:t>
            </a:r>
            <a:endParaRPr sz="6000" b="0" i="0" u="none" strike="noStrike" cap="none">
              <a:solidFill>
                <a:schemeClr val="dk1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  <p:sp>
        <p:nvSpPr>
          <p:cNvPr id="1564" name="Google Shape;1564;p7"/>
          <p:cNvSpPr txBox="1"/>
          <p:nvPr/>
        </p:nvSpPr>
        <p:spPr>
          <a:xfrm>
            <a:off x="5888240" y="29452754"/>
            <a:ext cx="11720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"/>
              <a:buNone/>
            </a:pP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11:</a:t>
            </a:r>
            <a:r>
              <a:rPr lang="es-CR" sz="60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45</a:t>
            </a:r>
            <a:r>
              <a:rPr lang="es-CR" sz="6000" b="0" i="0" u="none" strike="noStrike" cap="non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 – 12:00                 Preguntas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1460</Words>
  <Application>Microsoft Office PowerPoint</Application>
  <PresentationFormat>Personalizado</PresentationFormat>
  <Paragraphs>239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</vt:lpstr>
      <vt:lpstr>Lustria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Acesoriascertificaprocr</cp:lastModifiedBy>
  <cp:revision>1</cp:revision>
  <dcterms:modified xsi:type="dcterms:W3CDTF">2025-07-17T19:40:27Z</dcterms:modified>
</cp:coreProperties>
</file>